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61"/>
  </p:notesMasterIdLst>
  <p:sldIdLst>
    <p:sldId id="256" r:id="rId2"/>
    <p:sldId id="258" r:id="rId3"/>
    <p:sldId id="324" r:id="rId4"/>
    <p:sldId id="325" r:id="rId5"/>
    <p:sldId id="326" r:id="rId6"/>
    <p:sldId id="327" r:id="rId7"/>
    <p:sldId id="337" r:id="rId8"/>
    <p:sldId id="328" r:id="rId9"/>
    <p:sldId id="329" r:id="rId10"/>
    <p:sldId id="333" r:id="rId11"/>
    <p:sldId id="330" r:id="rId12"/>
    <p:sldId id="331" r:id="rId13"/>
    <p:sldId id="332" r:id="rId14"/>
    <p:sldId id="336" r:id="rId15"/>
    <p:sldId id="335" r:id="rId16"/>
    <p:sldId id="334" r:id="rId17"/>
    <p:sldId id="257" r:id="rId18"/>
    <p:sldId id="303" r:id="rId19"/>
    <p:sldId id="306" r:id="rId20"/>
    <p:sldId id="307" r:id="rId21"/>
    <p:sldId id="308" r:id="rId22"/>
    <p:sldId id="313" r:id="rId23"/>
    <p:sldId id="309" r:id="rId24"/>
    <p:sldId id="304" r:id="rId25"/>
    <p:sldId id="305" r:id="rId26"/>
    <p:sldId id="314" r:id="rId27"/>
    <p:sldId id="310" r:id="rId28"/>
    <p:sldId id="311" r:id="rId29"/>
    <p:sldId id="312" r:id="rId30"/>
    <p:sldId id="276" r:id="rId31"/>
    <p:sldId id="259" r:id="rId32"/>
    <p:sldId id="275" r:id="rId33"/>
    <p:sldId id="315" r:id="rId34"/>
    <p:sldId id="277" r:id="rId35"/>
    <p:sldId id="278" r:id="rId36"/>
    <p:sldId id="279" r:id="rId37"/>
    <p:sldId id="280" r:id="rId38"/>
    <p:sldId id="281" r:id="rId39"/>
    <p:sldId id="260" r:id="rId40"/>
    <p:sldId id="318" r:id="rId41"/>
    <p:sldId id="319" r:id="rId42"/>
    <p:sldId id="320" r:id="rId43"/>
    <p:sldId id="321" r:id="rId44"/>
    <p:sldId id="322" r:id="rId45"/>
    <p:sldId id="323" r:id="rId46"/>
    <p:sldId id="26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16" r:id="rId59"/>
    <p:sldId id="31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9" autoAdjust="0"/>
    <p:restoredTop sz="94651"/>
  </p:normalViewPr>
  <p:slideViewPr>
    <p:cSldViewPr snapToGrid="0">
      <p:cViewPr varScale="1">
        <p:scale>
          <a:sx n="124" d="100"/>
          <a:sy n="124" d="100"/>
        </p:scale>
        <p:origin x="1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D58CC-3788-4DAB-A5C1-44B6B2D41DF3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4F6A-DD54-451C-9FE0-69C574609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9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http://blogs.nvidia.co.kr/2016/08/03/difference_ai_learning_machinelearning/</a:t>
            </a:r>
          </a:p>
          <a:p>
            <a:r>
              <a:rPr lang="en-US" altLang="ko-KR" dirty="0"/>
              <a:t>http://www.zdnet.co.kr/news/news_view.asp?artice_id=20170807140504</a:t>
            </a:r>
          </a:p>
          <a:p>
            <a:r>
              <a:rPr lang="en-US" altLang="ko-KR" dirty="0"/>
              <a:t>https://brunch.co.kr/@itschloe1/8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8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9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1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05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0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https://ko.wikipedia.org/wiki/%ED%86%B5%ED%95%A9_%EA%B0%9C%EB%B0%9C_%ED%99%98%EA%B2%BD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C4F6A-DD54-451C-9FE0-69C5746097E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22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8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9331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11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62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86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1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93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5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87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1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6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2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46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8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BAA2-FA08-4FD9-8E32-A6A279EEBF18}" type="datetimeFigureOut">
              <a:rPr lang="ko-KR" altLang="en-US" smtClean="0"/>
              <a:t>2018. 12. 4.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7FE1AC-DAC5-4C7C-AB3B-3298AF4D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7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ftp/python/3.6.4/python-3.6.4-amd64.ex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4E6AF-9413-4AE3-BDCD-72AAEC9F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수업 </a:t>
            </a:r>
            <a:r>
              <a:rPr lang="en-US" altLang="ko-KR" dirty="0"/>
              <a:t>2</a:t>
            </a:r>
            <a:r>
              <a:rPr lang="ko-KR" altLang="en-US"/>
              <a:t>회차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53DC6-704A-4A41-A119-970C958B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8.</a:t>
            </a:r>
            <a:r>
              <a:rPr kumimoji="1" lang="ko-KR" altLang="en-US" dirty="0"/>
              <a:t> 경사 </a:t>
            </a:r>
            <a:r>
              <a:rPr kumimoji="1" lang="ko-KR" altLang="en-US" dirty="0" err="1"/>
              <a:t>하강법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AB7BC-25B1-434A-86E6-4F414A31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54190"/>
            <a:ext cx="7281334" cy="3880773"/>
          </a:xfrm>
        </p:spPr>
        <p:txBody>
          <a:bodyPr/>
          <a:lstStyle/>
          <a:p>
            <a:r>
              <a:rPr kumimoji="1" lang="ko-KR" altLang="en-US" dirty="0" err="1"/>
              <a:t>기계학습의</a:t>
            </a:r>
            <a:r>
              <a:rPr kumimoji="1" lang="ko-KR" altLang="en-US" dirty="0"/>
              <a:t> 학습단계에서 최적의 매개변수를 찾아내기 위한 방법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손실함수의</a:t>
            </a:r>
            <a:r>
              <a:rPr kumimoji="1" lang="ko-KR" altLang="en-US" dirty="0"/>
              <a:t> 기울기를 이용해 최솟값이 </a:t>
            </a:r>
            <a:r>
              <a:rPr kumimoji="1" lang="ko-KR" altLang="en-US" dirty="0" err="1"/>
              <a:t>될때의</a:t>
            </a:r>
            <a:r>
              <a:rPr kumimoji="1" lang="ko-KR" altLang="en-US" dirty="0"/>
              <a:t> 매개변수 값을 찾으려는 방법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 위치에서 기울어진 방향으로 일정 거리만큼 이동하여 그곳의 기울기를 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</a:t>
            </a:r>
            <a:r>
              <a:rPr kumimoji="1" lang="ko-KR" altLang="en-US" dirty="0" err="1"/>
              <a:t>그만큼씩</a:t>
            </a:r>
            <a:r>
              <a:rPr kumimoji="1" lang="ko-KR" altLang="en-US" dirty="0"/>
              <a:t> 이동해 나아가는 방법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D1BDC1-7E34-4F45-BA1C-BB966B02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1" y="3651950"/>
            <a:ext cx="3771900" cy="30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0DE2B-6347-CB4F-B034-37EF448F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9.</a:t>
            </a:r>
            <a:r>
              <a:rPr kumimoji="1" lang="ko-KR" altLang="en-US" dirty="0"/>
              <a:t> 오차역전파법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78753-5E39-5C4B-BE5B-91F3043C6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신경망 학습은 다음의 과정을 겪는다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미니배치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기울기 산출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매개변수 갱신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1~3</a:t>
            </a:r>
            <a:r>
              <a:rPr kumimoji="1" lang="ko-KR" altLang="en-US" dirty="0"/>
              <a:t>반복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위의 과정 중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번을 위한 방법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가중치 매개변수의 기울기를 효율적이고 빠르게 계산하는 방법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데이터를 역방향으로 전파하여 계산하기에 수치 미분 보다 계산이 훨씬 빠름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45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3A589-B4BA-6045-AC94-8ABEA256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10.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32E1B-374B-5A41-ACD0-A6C424294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신경망이 훈련 데이터에만 지나치게 적응되어 그 외의 데이터에는 제대로 대응하지 못하는 상태</a:t>
            </a:r>
            <a:endParaRPr kumimoji="1" lang="en-US" altLang="ko-KR" dirty="0"/>
          </a:p>
          <a:p>
            <a:r>
              <a:rPr kumimoji="1" lang="ko-KR" altLang="en-US" dirty="0"/>
              <a:t>범용 성능이 떨어지므로 가치를 잃음</a:t>
            </a:r>
            <a:endParaRPr kumimoji="1" lang="en-US" altLang="ko-KR" dirty="0"/>
          </a:p>
          <a:p>
            <a:r>
              <a:rPr kumimoji="1" lang="ko-KR" altLang="en-US" dirty="0"/>
              <a:t>매개변수가 많고 표현력이 높거나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훈련 데이터가 적은 모델에서 주로 일어남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가중치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드롭아웃으로 억제 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3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930400"/>
            <a:ext cx="6347714" cy="388077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주로 이미지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 인식에 사용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합성곱</a:t>
            </a:r>
            <a:r>
              <a:rPr kumimoji="1" lang="en-US" altLang="ko-KR" dirty="0"/>
              <a:t>(convolutional)</a:t>
            </a:r>
            <a:r>
              <a:rPr kumimoji="1" lang="ko-KR" altLang="en-US" dirty="0"/>
              <a:t> 계층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필터를 이용해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수행한다</a:t>
            </a:r>
            <a:r>
              <a:rPr lang="en-US" altLang="ko-KR" dirty="0"/>
              <a:t>.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  <a:r>
              <a:rPr lang="ko-KR" altLang="en-US" dirty="0"/>
              <a:t>의 윈도우를 일정 간격으로 이동해가며 입력 데이터에 적용한다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딥러닝과</a:t>
            </a:r>
            <a:r>
              <a:rPr lang="ko-KR" altLang="en-US" dirty="0"/>
              <a:t> 달리 </a:t>
            </a:r>
            <a:r>
              <a:rPr kumimoji="1" lang="ko-KR" altLang="en-US" dirty="0"/>
              <a:t>데이터 형상이 유지됨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58BFC-DEA0-1B47-A482-E9361E9C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4582453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1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49560"/>
            <a:ext cx="6347714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풀링</a:t>
            </a:r>
            <a:r>
              <a:rPr kumimoji="1" lang="en-US" altLang="ko-KR" dirty="0"/>
              <a:t>(pooling)</a:t>
            </a:r>
            <a:r>
              <a:rPr kumimoji="1" lang="ko-KR" altLang="en-US" dirty="0"/>
              <a:t> 계층 </a:t>
            </a:r>
            <a:endParaRPr kumimoji="1" lang="en-US" altLang="ko-KR" dirty="0"/>
          </a:p>
          <a:p>
            <a:pPr lvl="1"/>
            <a:r>
              <a:rPr lang="ko-KR" altLang="en-US" dirty="0"/>
              <a:t> </a:t>
            </a:r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 데이터의 세로 및 가로 방향의 공간을 줄이는 연산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풀링에는</a:t>
            </a:r>
            <a:r>
              <a:rPr lang="ko-KR" altLang="en-US" dirty="0"/>
              <a:t> 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Pooling),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영역에서 최댓값을 취하는 연산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영역의 평균을 계산한다</a:t>
            </a:r>
            <a:r>
              <a:rPr lang="en-US" altLang="ko-KR" dirty="0"/>
              <a:t>. </a:t>
            </a:r>
            <a:r>
              <a:rPr lang="ko-KR" altLang="en-US" dirty="0"/>
              <a:t>이미지 인식 분야에서는 주로 최대 </a:t>
            </a:r>
            <a:r>
              <a:rPr lang="ko-KR" altLang="en-US" dirty="0" err="1"/>
              <a:t>풀링을</a:t>
            </a:r>
            <a:r>
              <a:rPr lang="ko-KR" altLang="en-US" dirty="0"/>
              <a:t> 사용한다</a:t>
            </a:r>
            <a:r>
              <a:rPr lang="en-US" altLang="ko-KR" dirty="0"/>
              <a:t>. </a:t>
            </a:r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EA005-69D0-2741-9113-3F3EF855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4351866"/>
            <a:ext cx="508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1DCB8-7129-442B-80E3-CDB2F9BF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443790"/>
            <a:ext cx="6570134" cy="1745343"/>
          </a:xfrm>
        </p:spPr>
        <p:txBody>
          <a:bodyPr>
            <a:normAutofit/>
          </a:bodyPr>
          <a:lstStyle/>
          <a:p>
            <a:r>
              <a:rPr lang="en-US" altLang="ko-KR" dirty="0"/>
              <a:t>Convolutional Neural Network</a:t>
            </a:r>
          </a:p>
          <a:p>
            <a:pPr lvl="1"/>
            <a:r>
              <a:rPr lang="ko-KR" altLang="en-US" dirty="0"/>
              <a:t>초기 </a:t>
            </a:r>
            <a:r>
              <a:rPr lang="en-US" altLang="ko-KR" dirty="0"/>
              <a:t>layer</a:t>
            </a:r>
            <a:r>
              <a:rPr lang="ko-KR" altLang="en-US" dirty="0"/>
              <a:t>에서는 </a:t>
            </a:r>
            <a:r>
              <a:rPr lang="en-US" altLang="ko-KR" dirty="0"/>
              <a:t>edge</a:t>
            </a:r>
            <a:r>
              <a:rPr lang="ko-KR" altLang="en-US" dirty="0"/>
              <a:t>나 </a:t>
            </a:r>
            <a:r>
              <a:rPr lang="en-US" altLang="ko-KR" dirty="0"/>
              <a:t>line</a:t>
            </a:r>
            <a:r>
              <a:rPr lang="ko-KR" altLang="en-US" dirty="0"/>
              <a:t>을 학습하고</a:t>
            </a:r>
            <a:r>
              <a:rPr lang="en-US" altLang="ko-KR" dirty="0"/>
              <a:t>, </a:t>
            </a:r>
            <a:r>
              <a:rPr lang="ko-KR" altLang="en-US" dirty="0"/>
              <a:t>그 다음 이미지의 </a:t>
            </a:r>
            <a:r>
              <a:rPr lang="en-US" altLang="ko-KR" dirty="0"/>
              <a:t>high-level</a:t>
            </a:r>
            <a:r>
              <a:rPr lang="ko-KR" altLang="en-US" dirty="0"/>
              <a:t> 표현을 습득한다</a:t>
            </a:r>
            <a:r>
              <a:rPr lang="en-US" altLang="ko-KR" dirty="0"/>
              <a:t>.</a:t>
            </a:r>
          </a:p>
        </p:txBody>
      </p:sp>
      <p:pic>
        <p:nvPicPr>
          <p:cNvPr id="10242" name="Picture 2" descr="http://t1.daumcdn.net/thumb/R1280x0/?fname=http://t1.daumcdn.net/brunch/service/user/3mAn/image/rZnTqgM9Ry1fGoaZmI75EzsPYk0.png">
            <a:extLst>
              <a:ext uri="{FF2B5EF4-FFF2-40B4-BE49-F238E27FC236}">
                <a16:creationId xmlns:a16="http://schemas.microsoft.com/office/drawing/2014/main" id="{F4C0E5D5-7C9F-474C-A59E-CAED7BD8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1600200"/>
            <a:ext cx="90582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044E049-F8B0-CC4E-B8AD-1D58289833D9}"/>
              </a:ext>
            </a:extLst>
          </p:cNvPr>
          <p:cNvSpPr txBox="1">
            <a:spLocks/>
          </p:cNvSpPr>
          <p:nvPr/>
        </p:nvSpPr>
        <p:spPr>
          <a:xfrm>
            <a:off x="761999" y="7620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dirty="0"/>
              <a:t>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</p:spTree>
    <p:extLst>
      <p:ext uri="{BB962C8B-B14F-4D97-AF65-F5344CB8AC3E}">
        <p14:creationId xmlns:p14="http://schemas.microsoft.com/office/powerpoint/2010/main" val="258424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363E2-4D67-F241-9241-01E77A5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983003" cy="1320800"/>
          </a:xfrm>
        </p:spPr>
        <p:txBody>
          <a:bodyPr/>
          <a:lstStyle/>
          <a:p>
            <a:r>
              <a:rPr kumimoji="1" lang="en-US" altLang="ko-KR" dirty="0"/>
              <a:t>12.</a:t>
            </a:r>
            <a:r>
              <a:rPr kumimoji="1" lang="ko-KR" altLang="en-US" dirty="0"/>
              <a:t> </a:t>
            </a:r>
            <a:r>
              <a:rPr lang="ko-KR" altLang="ko-KR" dirty="0"/>
              <a:t>교사</a:t>
            </a:r>
            <a:r>
              <a:rPr lang="en-US" altLang="ko-KR" dirty="0"/>
              <a:t>, </a:t>
            </a:r>
            <a:r>
              <a:rPr lang="ko-KR" altLang="ko-KR" dirty="0" err="1"/>
              <a:t>비교사</a:t>
            </a:r>
            <a:r>
              <a:rPr lang="en-US" altLang="ko-KR" dirty="0"/>
              <a:t>, </a:t>
            </a:r>
            <a:r>
              <a:rPr kumimoji="1" lang="ko-KR" altLang="en-US" dirty="0"/>
              <a:t>강화학습이란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BC607A-4FBB-0647-98DF-B7D2494F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6452"/>
              </p:ext>
            </p:extLst>
          </p:nvPr>
        </p:nvGraphicFramePr>
        <p:xfrm>
          <a:off x="693579" y="1930400"/>
          <a:ext cx="7586435" cy="359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340">
                  <a:extLst>
                    <a:ext uri="{9D8B030D-6E8A-4147-A177-3AD203B41FA5}">
                      <a16:colId xmlns:a16="http://schemas.microsoft.com/office/drawing/2014/main" val="718731646"/>
                    </a:ext>
                  </a:extLst>
                </a:gridCol>
                <a:gridCol w="2900881">
                  <a:extLst>
                    <a:ext uri="{9D8B030D-6E8A-4147-A177-3AD203B41FA5}">
                      <a16:colId xmlns:a16="http://schemas.microsoft.com/office/drawing/2014/main" val="1965380859"/>
                    </a:ext>
                  </a:extLst>
                </a:gridCol>
                <a:gridCol w="3232214">
                  <a:extLst>
                    <a:ext uri="{9D8B030D-6E8A-4147-A177-3AD203B41FA5}">
                      <a16:colId xmlns:a16="http://schemas.microsoft.com/office/drawing/2014/main" val="2658343977"/>
                    </a:ext>
                  </a:extLst>
                </a:gridCol>
              </a:tblGrid>
              <a:tr h="480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208250"/>
                  </a:ext>
                </a:extLst>
              </a:tr>
              <a:tr h="9605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교사학습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데이터와 답을 입력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다른 데이터의 답을 예측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Ex) </a:t>
                      </a:r>
                      <a:r>
                        <a:rPr lang="ko-KR" altLang="en-US" sz="1800" dirty="0"/>
                        <a:t>고양이</a:t>
                      </a:r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8281"/>
                  </a:ext>
                </a:extLst>
              </a:tr>
              <a:tr h="9605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비교사</a:t>
                      </a:r>
                      <a:r>
                        <a:rPr lang="ko-KR" altLang="en-US" sz="1800" dirty="0"/>
                        <a:t>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데이터는 입력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ko-KR" altLang="en-US" sz="1800" dirty="0"/>
                        <a:t>답은 입력하지 않음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다른 데이터의 규칙성을 찾음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Ex)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클러스터링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50925"/>
                  </a:ext>
                </a:extLst>
              </a:tr>
              <a:tr h="9605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강화학습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부분적으로 답을 입력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데이터를 기반으로 최적의 답을 찾아냄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Ex)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800" dirty="0" err="1"/>
                        <a:t>알파고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694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8A3FB1E-C80A-6749-B237-F63E30DE727E}"/>
              </a:ext>
            </a:extLst>
          </p:cNvPr>
          <p:cNvSpPr/>
          <p:nvPr/>
        </p:nvSpPr>
        <p:spPr>
          <a:xfrm>
            <a:off x="1481382" y="5961903"/>
            <a:ext cx="547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https://www.youtube.com/watch?v=V1eYniJ0Rnk</a:t>
            </a:r>
          </a:p>
        </p:txBody>
      </p:sp>
    </p:spTree>
    <p:extLst>
      <p:ext uri="{BB962C8B-B14F-4D97-AF65-F5344CB8AC3E}">
        <p14:creationId xmlns:p14="http://schemas.microsoft.com/office/powerpoint/2010/main" val="59894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https://www.python.org/</a:t>
            </a:r>
          </a:p>
          <a:p>
            <a:pPr lvl="1"/>
            <a:r>
              <a:rPr lang="en-US" altLang="ko-KR" dirty="0"/>
              <a:t>python 3</a:t>
            </a:r>
            <a:r>
              <a:rPr lang="ko-KR" altLang="en-US" dirty="0"/>
              <a:t>버전을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Windows x86-64 executable installer</a:t>
            </a:r>
            <a:endParaRPr lang="en-US" altLang="ko-KR" dirty="0"/>
          </a:p>
          <a:p>
            <a:pPr lvl="1"/>
            <a:r>
              <a:rPr lang="ko-KR" altLang="en-US" dirty="0"/>
              <a:t>위 링크를 통해 설치하면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설치시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를 추가하는 옵션을 체크하고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97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산술연산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85205B-3C03-44D0-9196-2B480211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46" y="2172053"/>
            <a:ext cx="1115307" cy="34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8255F-0DD4-44AF-9AF0-D1F8AA4A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58" y="2646186"/>
            <a:ext cx="2069042" cy="13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4A644-07E1-4959-9718-2F03C78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1DCB8-7129-442B-80E3-CDB2F9BF1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기초를 이해한다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기초를 배운다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세미나에서 사용된 책</a:t>
            </a:r>
            <a:endParaRPr lang="en-US" altLang="ko-KR" dirty="0"/>
          </a:p>
          <a:p>
            <a:pPr lvl="1"/>
            <a:r>
              <a:rPr lang="ko-KR" altLang="en-US" dirty="0"/>
              <a:t>밑바닥부터 시작하는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928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파이썬은</a:t>
            </a:r>
            <a:r>
              <a:rPr lang="ko-KR" altLang="en-US" dirty="0"/>
              <a:t> 동적언어이다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AE7B35-04F9-413F-8A4F-FC6DF66C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33" y="3694471"/>
            <a:ext cx="1734785" cy="21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ko-KR" altLang="en-US" dirty="0"/>
              <a:t>원소에 접근할 때는 </a:t>
            </a:r>
            <a:r>
              <a:rPr lang="en-US" altLang="ko-KR" dirty="0"/>
              <a:t>a[index]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index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부터 시작한다</a:t>
            </a:r>
            <a:endParaRPr lang="en-US" altLang="ko-KR" dirty="0"/>
          </a:p>
          <a:p>
            <a:r>
              <a:rPr lang="ko-KR" altLang="en-US" dirty="0"/>
              <a:t>리스트 내에는 어떤 </a:t>
            </a:r>
            <a:r>
              <a:rPr lang="en-US" altLang="ko-KR" dirty="0"/>
              <a:t>type</a:t>
            </a:r>
            <a:r>
              <a:rPr lang="ko-KR" altLang="en-US" dirty="0"/>
              <a:t>이라도</a:t>
            </a:r>
            <a:br>
              <a:rPr lang="en-US" altLang="ko-KR" dirty="0"/>
            </a:br>
            <a:r>
              <a:rPr lang="ko-KR" altLang="en-US" dirty="0"/>
              <a:t>들어올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A1A87-E89C-46FF-9888-E9B6D042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622" y="2083193"/>
            <a:ext cx="1802871" cy="40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4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-</a:t>
            </a:r>
            <a:r>
              <a:rPr lang="ko-KR" altLang="en-US" dirty="0" err="1"/>
              <a:t>슬라이싱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467C7-74C7-4D6A-97A9-16276CDB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24" y="2813805"/>
            <a:ext cx="1720674" cy="25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en-US" altLang="ko-KR" dirty="0"/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가진다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8EA10-7B4E-4AD4-8D4B-AA29BA99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12" y="3839809"/>
            <a:ext cx="3391231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4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bool</a:t>
            </a:r>
          </a:p>
          <a:p>
            <a:pPr lvl="1"/>
            <a:r>
              <a:rPr lang="en-US" altLang="ko-KR" dirty="0"/>
              <a:t>True(</a:t>
            </a:r>
            <a:r>
              <a:rPr lang="ko-KR" altLang="en-US" dirty="0"/>
              <a:t>참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False(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and, or, not </a:t>
            </a:r>
            <a:r>
              <a:rPr lang="ko-KR" altLang="en-US" dirty="0"/>
              <a:t>연산자를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 </a:t>
            </a:r>
            <a:r>
              <a:rPr lang="en-US" altLang="ko-KR" dirty="0"/>
              <a:t>+, -, /, *</a:t>
            </a:r>
            <a:r>
              <a:rPr lang="ko-KR" altLang="en-US" dirty="0"/>
              <a:t>등이 가능하며</a:t>
            </a:r>
            <a:r>
              <a:rPr lang="en-US" altLang="ko-KR" dirty="0"/>
              <a:t>, </a:t>
            </a:r>
            <a:r>
              <a:rPr lang="ko-KR" altLang="en-US" dirty="0"/>
              <a:t>숫자로 인식한다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CCD57-8113-4DE8-8329-DC0B8BE1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636" y="3733800"/>
            <a:ext cx="2269596" cy="21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0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/>
              <a:t>조건에 따라 처리한다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들여쓰기</a:t>
            </a:r>
            <a:r>
              <a:rPr lang="en-US" altLang="ko-KR" dirty="0"/>
              <a:t>(tab or </a:t>
            </a:r>
            <a:r>
              <a:rPr lang="ko-KR" altLang="en-US" dirty="0"/>
              <a:t>공백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는 내부 블록을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pep 8</a:t>
            </a:r>
            <a:r>
              <a:rPr lang="ko-KR" altLang="en-US" dirty="0"/>
              <a:t>에 따르면</a:t>
            </a:r>
            <a:r>
              <a:rPr lang="en-US" altLang="ko-KR" dirty="0"/>
              <a:t>, </a:t>
            </a:r>
            <a:r>
              <a:rPr lang="ko-KR" altLang="en-US" dirty="0"/>
              <a:t>공백 </a:t>
            </a:r>
            <a:r>
              <a:rPr lang="en-US" altLang="ko-KR" dirty="0"/>
              <a:t>4</a:t>
            </a:r>
            <a:r>
              <a:rPr lang="ko-KR" altLang="en-US" dirty="0"/>
              <a:t>개를 사용하도록 권장한다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BBE7D4-FD33-4618-9868-0ADAB9D9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3" y="3697066"/>
            <a:ext cx="3384374" cy="28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13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while(</a:t>
            </a:r>
            <a:r>
              <a:rPr lang="ko-KR" altLang="en-US" dirty="0" err="1"/>
              <a:t>조건문</a:t>
            </a:r>
            <a:r>
              <a:rPr lang="en-US" altLang="ko-KR" dirty="0"/>
              <a:t>)</a:t>
            </a:r>
          </a:p>
          <a:p>
            <a:pPr marL="3429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실행문장</a:t>
            </a:r>
            <a:r>
              <a:rPr lang="en-US" altLang="ko-KR" dirty="0"/>
              <a:t>1</a:t>
            </a:r>
          </a:p>
          <a:p>
            <a:pPr marL="3429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실행문장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조건문이 참이면 실행문장을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조건문에는 비교문같은 것이 들어가거나</a:t>
            </a:r>
            <a:r>
              <a:rPr lang="en-US" altLang="ko-KR" dirty="0"/>
              <a:t>, </a:t>
            </a:r>
            <a:r>
              <a:rPr lang="ko-KR" altLang="en-US" dirty="0"/>
              <a:t>무한 반복일 경우 </a:t>
            </a:r>
            <a:r>
              <a:rPr lang="en-US" altLang="ko-KR" dirty="0"/>
              <a:t>True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break</a:t>
            </a:r>
            <a:r>
              <a:rPr lang="ko-KR" altLang="en-US" dirty="0"/>
              <a:t>는 반복문을 나가게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continue</a:t>
            </a:r>
            <a:r>
              <a:rPr lang="ko-KR" altLang="en-US" dirty="0"/>
              <a:t>는 반복문을 한 번 건너뛰게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39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A4444-28DC-4A04-AB90-1CD70969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58" y="2721857"/>
            <a:ext cx="3105883" cy="14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9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CB01B-0E03-444C-9365-2A3B4B45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90" y="2800085"/>
            <a:ext cx="3897720" cy="12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47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클래스 이름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	def __</a:t>
            </a:r>
            <a:r>
              <a:rPr lang="en-US" altLang="ko-KR" dirty="0" err="1"/>
              <a:t>init</a:t>
            </a:r>
            <a:r>
              <a:rPr lang="en-US" altLang="ko-KR" dirty="0"/>
              <a:t>__(self, </a:t>
            </a:r>
            <a:r>
              <a:rPr lang="ko-KR" altLang="en-US" dirty="0"/>
              <a:t>인수</a:t>
            </a:r>
            <a:r>
              <a:rPr lang="en-US" altLang="ko-KR" dirty="0"/>
              <a:t>, …):</a:t>
            </a:r>
          </a:p>
          <a:p>
            <a:pPr marL="0" indent="0">
              <a:buNone/>
            </a:pPr>
            <a:r>
              <a:rPr lang="en-US" altLang="ko-KR" dirty="0"/>
              <a:t>		…</a:t>
            </a:r>
          </a:p>
          <a:p>
            <a:pPr marL="0" indent="0">
              <a:buNone/>
            </a:pPr>
            <a:r>
              <a:rPr lang="en-US" altLang="ko-KR" dirty="0"/>
              <a:t>	def</a:t>
            </a:r>
            <a:r>
              <a:rPr lang="ko-KR" altLang="en-US" dirty="0"/>
              <a:t> 메서드 이름 </a:t>
            </a:r>
            <a:r>
              <a:rPr lang="en-US" altLang="ko-KR" dirty="0"/>
              <a:t>1(self, </a:t>
            </a:r>
            <a:r>
              <a:rPr lang="ko-KR" altLang="en-US" dirty="0"/>
              <a:t>인수</a:t>
            </a:r>
            <a:r>
              <a:rPr lang="en-US" altLang="ko-KR" dirty="0"/>
              <a:t>, …):</a:t>
            </a:r>
          </a:p>
          <a:p>
            <a:pPr marL="0" indent="0">
              <a:buNone/>
            </a:pPr>
            <a:r>
              <a:rPr lang="en-US" altLang="ko-KR" dirty="0"/>
              <a:t>		…</a:t>
            </a:r>
          </a:p>
          <a:p>
            <a:pPr marL="0" indent="0">
              <a:buNone/>
            </a:pPr>
            <a:r>
              <a:rPr lang="en-US" altLang="ko-KR" dirty="0"/>
              <a:t>	def </a:t>
            </a:r>
            <a:r>
              <a:rPr lang="ko-KR" altLang="en-US" dirty="0"/>
              <a:t>메서드 이름</a:t>
            </a:r>
            <a:r>
              <a:rPr lang="en-US" altLang="ko-KR" dirty="0"/>
              <a:t> 2(self, </a:t>
            </a:r>
            <a:r>
              <a:rPr lang="ko-KR" altLang="en-US" dirty="0"/>
              <a:t>인수</a:t>
            </a:r>
            <a:r>
              <a:rPr lang="en-US" altLang="ko-KR" dirty="0"/>
              <a:t>, …):</a:t>
            </a:r>
          </a:p>
          <a:p>
            <a:pPr marL="0" indent="0">
              <a:buNone/>
            </a:pPr>
            <a:r>
              <a:rPr lang="en-US" altLang="ko-KR" dirty="0"/>
              <a:t>		…</a:t>
            </a:r>
          </a:p>
        </p:txBody>
      </p:sp>
    </p:spTree>
    <p:extLst>
      <p:ext uri="{BB962C8B-B14F-4D97-AF65-F5344CB8AC3E}">
        <p14:creationId xmlns:p14="http://schemas.microsoft.com/office/powerpoint/2010/main" val="154140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ED0FB-55DF-6F4D-9567-12ABEFE4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Python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Numpy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6A052-766F-A944-8F45-277FDC83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과학 계산을 위한 라이브러리</a:t>
            </a:r>
            <a:r>
              <a:rPr lang="en-US" altLang="ko-KR" dirty="0"/>
              <a:t>,</a:t>
            </a:r>
            <a:r>
              <a:rPr lang="ko-KR" altLang="en-US" dirty="0"/>
              <a:t> 다차원 배열을 처리하는데 필요한 여러 유용한 기능을 제공</a:t>
            </a:r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배열이나 행렬 계산에 많이 등장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의 배열클래스인 </a:t>
            </a:r>
            <a:r>
              <a:rPr lang="en-US" altLang="ko-KR" dirty="0" err="1"/>
              <a:t>numpy.array</a:t>
            </a:r>
            <a:r>
              <a:rPr lang="ko-KR" altLang="en-US" dirty="0"/>
              <a:t>에는 관련된 메서드가 많이 존재하여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 가져오기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&gt;&gt; 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pPr>
              <a:buFontTx/>
              <a:buChar char="-"/>
            </a:pPr>
            <a:r>
              <a:rPr lang="ko-KR" altLang="en-US" dirty="0"/>
              <a:t>많은 곳에서 </a:t>
            </a:r>
            <a:r>
              <a:rPr lang="en-US" altLang="ko-KR" dirty="0"/>
              <a:t>np</a:t>
            </a:r>
            <a:r>
              <a:rPr lang="ko-KR" altLang="en-US" dirty="0"/>
              <a:t>로 사용한다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02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더 자세한 내용은</a:t>
            </a:r>
            <a:br>
              <a:rPr lang="en-US" altLang="ko-KR" dirty="0"/>
            </a:br>
            <a:r>
              <a:rPr lang="en-US" altLang="ko-KR" dirty="0"/>
              <a:t>https://wikidocs.net/book/1</a:t>
            </a:r>
            <a:br>
              <a:rPr lang="en-US" altLang="ko-KR" dirty="0"/>
            </a:br>
            <a:r>
              <a:rPr lang="ko-KR" altLang="en-US" dirty="0"/>
              <a:t>에서 공부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48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3"/>
            <a:ext cx="7886700" cy="4594451"/>
          </a:xfrm>
        </p:spPr>
        <p:txBody>
          <a:bodyPr>
            <a:normAutofit/>
          </a:bodyPr>
          <a:lstStyle/>
          <a:p>
            <a:r>
              <a:rPr lang="en-US" altLang="ko-KR" dirty="0"/>
              <a:t>IDE(Integrated Development Environment)</a:t>
            </a:r>
          </a:p>
          <a:p>
            <a:pPr lvl="1"/>
            <a:r>
              <a:rPr lang="ko-KR" altLang="en-US" dirty="0"/>
              <a:t>코딩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 err="1"/>
              <a:t>배포등</a:t>
            </a:r>
            <a:r>
              <a:rPr lang="ko-KR" altLang="en-US" dirty="0"/>
              <a:t> 프로그램 개발과 관련된 작업을 하나의 프로그램 안에서 처리하는 환경을 제공하는 소프트웨어이다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pycharm</a:t>
            </a:r>
            <a:endParaRPr lang="en-US" altLang="ko-KR" dirty="0"/>
          </a:p>
          <a:p>
            <a:pPr lvl="1"/>
            <a:r>
              <a:rPr lang="en-US" altLang="ko-KR" dirty="0"/>
              <a:t>https://www.jetbrains.com/pycharm/</a:t>
            </a:r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자주 쓰이는 </a:t>
            </a:r>
            <a:r>
              <a:rPr lang="en-US" altLang="ko-KR" dirty="0"/>
              <a:t>IDE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Ipython</a:t>
            </a:r>
            <a:endParaRPr lang="en-US" altLang="ko-KR" dirty="0"/>
          </a:p>
          <a:p>
            <a:pPr lvl="1"/>
            <a:r>
              <a:rPr lang="en-US" altLang="ko-KR" dirty="0"/>
              <a:t>https://ipython.org/</a:t>
            </a:r>
          </a:p>
          <a:p>
            <a:pPr lvl="1"/>
            <a:r>
              <a:rPr lang="ko-KR" altLang="en-US" dirty="0"/>
              <a:t>계산 과학에서 많이 사용된다</a:t>
            </a:r>
            <a:r>
              <a:rPr lang="en-US" altLang="ko-KR" dirty="0"/>
              <a:t>. </a:t>
            </a:r>
            <a:r>
              <a:rPr lang="ko-KR" altLang="en-US" dirty="0"/>
              <a:t>대화용으로 되어있다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302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857"/>
            <a:ext cx="7886700" cy="534125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Jupyter</a:t>
            </a:r>
            <a:endParaRPr lang="en-US" altLang="ko-KR" dirty="0"/>
          </a:p>
          <a:p>
            <a:pPr lvl="1"/>
            <a:r>
              <a:rPr lang="en-US" altLang="ko-KR" dirty="0"/>
              <a:t>http://jupyter.org/</a:t>
            </a:r>
          </a:p>
          <a:p>
            <a:pPr lvl="1"/>
            <a:r>
              <a:rPr lang="ko-KR" altLang="en-US" dirty="0"/>
              <a:t>대화용 도구이다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서버를 만들어서 접근하는 방식을 취한다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notepad++ &amp; </a:t>
            </a:r>
            <a:r>
              <a:rPr lang="en-US" altLang="ko-KR" dirty="0" err="1"/>
              <a:t>cmd</a:t>
            </a:r>
            <a:endParaRPr lang="en-US" altLang="ko-KR" dirty="0"/>
          </a:p>
          <a:p>
            <a:pPr lvl="1"/>
            <a:r>
              <a:rPr lang="en-US" altLang="ko-KR" dirty="0"/>
              <a:t>https://notepad-plus-plus.org/download/v7.5.4.html</a:t>
            </a:r>
          </a:p>
          <a:p>
            <a:pPr lvl="1"/>
            <a:r>
              <a:rPr lang="ko-KR" altLang="en-US" dirty="0"/>
              <a:t>정 느리면 이걸 쓰자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notepad++</a:t>
            </a:r>
            <a:r>
              <a:rPr lang="ko-KR" altLang="en-US" dirty="0"/>
              <a:t>의 언어를 </a:t>
            </a:r>
            <a:r>
              <a:rPr lang="en-US" altLang="ko-KR" dirty="0"/>
              <a:t>python</a:t>
            </a:r>
            <a:r>
              <a:rPr lang="ko-KR" altLang="en-US" dirty="0"/>
              <a:t>으로 변경해주면</a:t>
            </a:r>
            <a:r>
              <a:rPr lang="en-US" altLang="ko-KR" dirty="0"/>
              <a:t>, python</a:t>
            </a:r>
            <a:r>
              <a:rPr lang="ko-KR" altLang="en-US" dirty="0"/>
              <a:t>문법에 맞춰서 오류를 잡아준다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실행은 </a:t>
            </a:r>
            <a:r>
              <a:rPr lang="ko-KR" altLang="en-US" dirty="0" err="1"/>
              <a:t>명령프롬프트에서</a:t>
            </a:r>
            <a:r>
              <a:rPr lang="ko-KR" altLang="en-US" dirty="0"/>
              <a:t> </a:t>
            </a:r>
            <a:r>
              <a:rPr lang="en-US" altLang="ko-KR" dirty="0"/>
              <a:t>cd</a:t>
            </a:r>
            <a:r>
              <a:rPr lang="ko-KR" altLang="en-US" dirty="0"/>
              <a:t>명령어로 이동하여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를 통해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IDLE</a:t>
            </a:r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기본적으로 주는 대화형 프롬프트이다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988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62E5E-11E8-49C1-AAAE-671235A2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60026-6935-412B-9755-4E09CF66B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D2coding</a:t>
            </a:r>
          </a:p>
          <a:p>
            <a:pPr lvl="1"/>
            <a:r>
              <a:rPr lang="en-US" altLang="ko-KR" dirty="0"/>
              <a:t>coding</a:t>
            </a:r>
            <a:r>
              <a:rPr lang="ko-KR" altLang="en-US" dirty="0"/>
              <a:t>때 사용하기 좋은 </a:t>
            </a:r>
            <a:r>
              <a:rPr lang="en-US" altLang="ko-KR" dirty="0"/>
              <a:t>font</a:t>
            </a:r>
          </a:p>
          <a:p>
            <a:pPr lvl="1"/>
            <a:r>
              <a:rPr lang="en-US" altLang="ko-KR" dirty="0"/>
              <a:t>I(</a:t>
            </a:r>
            <a:r>
              <a:rPr lang="ko-KR" altLang="en-US" dirty="0"/>
              <a:t>대문자 </a:t>
            </a:r>
            <a:r>
              <a:rPr lang="en-US" altLang="ko-KR" dirty="0"/>
              <a:t>I), l(</a:t>
            </a:r>
            <a:r>
              <a:rPr lang="ko-KR" altLang="en-US" dirty="0"/>
              <a:t>소문자 </a:t>
            </a:r>
            <a:r>
              <a:rPr lang="en-US" altLang="ko-KR" dirty="0"/>
              <a:t>L), 0(</a:t>
            </a:r>
            <a:r>
              <a:rPr lang="ko-KR" altLang="en-US" dirty="0"/>
              <a:t>영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O(</a:t>
            </a:r>
            <a:r>
              <a:rPr lang="ko-KR" altLang="en-US" dirty="0"/>
              <a:t>대문자 오</a:t>
            </a:r>
            <a:r>
              <a:rPr lang="en-US" altLang="ko-KR" dirty="0"/>
              <a:t>) </a:t>
            </a:r>
            <a:r>
              <a:rPr lang="ko-KR" altLang="en-US" dirty="0"/>
              <a:t>등을 구분하기 쉽게 해준다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 </a:t>
            </a:r>
            <a:r>
              <a:rPr lang="ko-KR" altLang="en-US" dirty="0" err="1"/>
              <a:t>고정폭</a:t>
            </a:r>
            <a:r>
              <a:rPr lang="ko-KR" altLang="en-US" dirty="0"/>
              <a:t> 글자여서 코딩에선 보기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323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pycharm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8857"/>
            <a:ext cx="4476418" cy="534125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pycharm</a:t>
            </a:r>
            <a:r>
              <a:rPr lang="ko-KR" altLang="en-US" dirty="0"/>
              <a:t>은 프로젝트 단위로 관리하며</a:t>
            </a:r>
            <a:r>
              <a:rPr lang="en-US" altLang="ko-KR" dirty="0"/>
              <a:t>, </a:t>
            </a:r>
            <a:r>
              <a:rPr lang="ko-KR" altLang="en-US" dirty="0"/>
              <a:t>프로젝트는 내부에 폴더 단위로 관리할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여기서 관리하는 폴더 단위는 탐색기에서 보는 폴더와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왼쪽과 아래쪽에 있는 창은 줄일 수 있고</a:t>
            </a:r>
            <a:r>
              <a:rPr lang="en-US" altLang="ko-KR" dirty="0"/>
              <a:t>, </a:t>
            </a:r>
            <a:r>
              <a:rPr lang="ko-KR" altLang="en-US" dirty="0"/>
              <a:t>아래의 네모를 눌러 각 창을 열 수 있는 버튼을 없앨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45174-1FF1-4397-9D84-81EFA310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418" y="0"/>
            <a:ext cx="466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7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pycharm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42" y="3764115"/>
            <a:ext cx="7813525" cy="3724048"/>
          </a:xfrm>
        </p:spPr>
        <p:txBody>
          <a:bodyPr>
            <a:norm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부분에서 실행할 수 있다</a:t>
            </a:r>
            <a:r>
              <a:rPr lang="en-US" altLang="ko-KR" dirty="0"/>
              <a:t>. Run…</a:t>
            </a:r>
            <a:r>
              <a:rPr lang="ko-KR" altLang="en-US" dirty="0"/>
              <a:t>을 통해 실행할</a:t>
            </a:r>
            <a:r>
              <a:rPr lang="en-US" altLang="ko-KR" dirty="0"/>
              <a:t> python</a:t>
            </a:r>
            <a:r>
              <a:rPr lang="ko-KR" altLang="en-US" dirty="0"/>
              <a:t>파일을 선택할 수 있으며</a:t>
            </a:r>
            <a:r>
              <a:rPr lang="en-US" altLang="ko-KR" dirty="0"/>
              <a:t>, run</a:t>
            </a:r>
            <a:r>
              <a:rPr lang="ko-KR" altLang="en-US" dirty="0"/>
              <a:t>부분은 이전에 실행한 파일을 기억해서 바로 실행하게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위에 있는 실행버튼은</a:t>
            </a:r>
            <a:r>
              <a:rPr lang="en-US" altLang="ko-KR" dirty="0"/>
              <a:t>, </a:t>
            </a:r>
            <a:r>
              <a:rPr lang="ko-KR" altLang="en-US" dirty="0"/>
              <a:t>버튼 왼쪽에 있는 파일을 바로 실행하며</a:t>
            </a:r>
            <a:r>
              <a:rPr lang="en-US" altLang="ko-KR" dirty="0"/>
              <a:t>, </a:t>
            </a:r>
            <a:r>
              <a:rPr lang="ko-KR" altLang="en-US" dirty="0"/>
              <a:t>이전에 실행한 </a:t>
            </a:r>
            <a:r>
              <a:rPr lang="en-US" altLang="ko-KR" dirty="0"/>
              <a:t>5</a:t>
            </a:r>
            <a:r>
              <a:rPr lang="ko-KR" altLang="en-US" dirty="0"/>
              <a:t>개의 파일을 기억한다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파일이 열린 상태에서 오른쪽 버튼을 누르면 있는</a:t>
            </a:r>
            <a:r>
              <a:rPr lang="en-US" altLang="ko-KR" dirty="0"/>
              <a:t> run</a:t>
            </a:r>
            <a:r>
              <a:rPr lang="ko-KR" altLang="en-US" dirty="0"/>
              <a:t>은 바로 실행할 수 있게 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디버깅을 위한 </a:t>
            </a:r>
            <a:r>
              <a:rPr lang="en-US" altLang="ko-KR" dirty="0"/>
              <a:t>break</a:t>
            </a:r>
            <a:r>
              <a:rPr lang="ko-KR" altLang="en-US" dirty="0"/>
              <a:t>포인트는 </a:t>
            </a:r>
            <a:r>
              <a:rPr lang="en-US" altLang="ko-KR" dirty="0"/>
              <a:t>vs</a:t>
            </a:r>
            <a:r>
              <a:rPr lang="ko-KR" altLang="en-US" dirty="0"/>
              <a:t>와 같이 행을 </a:t>
            </a:r>
            <a:r>
              <a:rPr lang="ko-KR" altLang="en-US" dirty="0" err="1"/>
              <a:t>더블클릭해서</a:t>
            </a:r>
            <a:r>
              <a:rPr lang="ko-KR" altLang="en-US" dirty="0"/>
              <a:t> 추가할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E5B45-7A1A-453F-9E68-FAE70AD2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41" y="837068"/>
            <a:ext cx="4440793" cy="2859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774598-E5F8-4C8E-8416-075E6B689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318987"/>
            <a:ext cx="28194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8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86476"/>
            <a:ext cx="7886700" cy="2433638"/>
          </a:xfrm>
        </p:spPr>
        <p:txBody>
          <a:bodyPr>
            <a:normAutofit/>
          </a:bodyPr>
          <a:lstStyle/>
          <a:p>
            <a:r>
              <a:rPr lang="ko-KR" altLang="en-US" dirty="0"/>
              <a:t>폴더나 프로젝트</a:t>
            </a:r>
            <a:r>
              <a:rPr lang="en-US" altLang="ko-KR" dirty="0"/>
              <a:t>, </a:t>
            </a:r>
            <a:r>
              <a:rPr lang="ko-KR" altLang="en-US" dirty="0"/>
              <a:t>오른쪽 버튼 </a:t>
            </a:r>
            <a:r>
              <a:rPr lang="en-US" altLang="ko-KR" dirty="0"/>
              <a:t>New- python file</a:t>
            </a:r>
            <a:r>
              <a:rPr lang="ko-KR" altLang="en-US" dirty="0"/>
              <a:t>을 통해서 </a:t>
            </a:r>
            <a:r>
              <a:rPr lang="en-US" altLang="ko-KR" dirty="0"/>
              <a:t>python</a:t>
            </a:r>
            <a:r>
              <a:rPr lang="ko-KR" altLang="en-US" dirty="0"/>
              <a:t>파일을 만들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EC09C-A9A7-4F53-9767-C28F0EB5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00200"/>
            <a:ext cx="7300914" cy="24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46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86476"/>
            <a:ext cx="7886700" cy="2433638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-</a:t>
            </a:r>
            <a:r>
              <a:rPr lang="ko-KR" altLang="en-US" dirty="0"/>
              <a:t>오른쪽버튼</a:t>
            </a:r>
            <a:r>
              <a:rPr lang="en-US" altLang="ko-KR" dirty="0"/>
              <a:t>-local History</a:t>
            </a:r>
            <a:r>
              <a:rPr lang="ko-KR" altLang="en-US" dirty="0"/>
              <a:t>에서 파일의 변화를 일부 저장하고 있다</a:t>
            </a:r>
            <a:r>
              <a:rPr lang="en-US" altLang="ko-KR" dirty="0"/>
              <a:t>. </a:t>
            </a:r>
            <a:r>
              <a:rPr lang="ko-KR" altLang="en-US" dirty="0"/>
              <a:t>이를 통해 이전 파일로 되돌릴 수 있다</a:t>
            </a:r>
            <a:r>
              <a:rPr lang="en-US" altLang="ko-KR" dirty="0"/>
              <a:t>. (</a:t>
            </a:r>
            <a:r>
              <a:rPr lang="ko-KR" altLang="en-US" dirty="0"/>
              <a:t>아마 일정 날짜가 지나가면 삭제 되는 것으로 예상된다</a:t>
            </a:r>
            <a:r>
              <a:rPr lang="en-US" altLang="ko-KR" dirty="0"/>
              <a:t>.)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19622C-989F-404D-BA99-41B58001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10706"/>
            <a:ext cx="5378644" cy="1482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2DBE5B-C660-43C4-AC2E-1384FADA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886"/>
            <a:ext cx="4295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-IDE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94552"/>
            <a:ext cx="788670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windows-editor Tabs</a:t>
            </a:r>
            <a:r>
              <a:rPr lang="ko-KR" altLang="en-US" dirty="0"/>
              <a:t>의 </a:t>
            </a:r>
            <a:r>
              <a:rPr lang="en-US" altLang="ko-KR" dirty="0"/>
              <a:t>split vertically, horizontally</a:t>
            </a:r>
            <a:r>
              <a:rPr lang="ko-KR" altLang="en-US" dirty="0"/>
              <a:t>를 통해 여러 창을 동시에 열어 비교하며 코딩이 가능하다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BBEB8-EC0F-4D09-844C-9809633E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17" y="1480457"/>
            <a:ext cx="6695165" cy="38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으로 작성된 패키지를 설치 및 관리하는 시스템</a:t>
            </a:r>
            <a:endParaRPr lang="en-US" altLang="ko-KR" dirty="0"/>
          </a:p>
          <a:p>
            <a:pPr lvl="1"/>
            <a:r>
              <a:rPr lang="ko-KR" altLang="en-US" dirty="0"/>
              <a:t>업데이트도 관리해준다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pip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lvl="1"/>
            <a:r>
              <a:rPr lang="ko-KR" altLang="en-US" dirty="0"/>
              <a:t>패키지를 설치할 때</a:t>
            </a:r>
            <a:r>
              <a:rPr lang="en-US" altLang="ko-KR" dirty="0"/>
              <a:t>, </a:t>
            </a:r>
            <a:r>
              <a:rPr lang="ko-KR" altLang="en-US" dirty="0"/>
              <a:t>오류를 방지하기 위해서 </a:t>
            </a:r>
            <a:r>
              <a:rPr lang="en-US" altLang="ko-KR" dirty="0"/>
              <a:t>pip</a:t>
            </a:r>
            <a:r>
              <a:rPr lang="ko-KR" altLang="en-US" dirty="0"/>
              <a:t>를 먼저 업데이트 해야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996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8470-7284-894B-8942-BDE58C18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Python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Matplotlib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DDD87-E37A-B140-B325-1DB6E7595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Matplotlib</a:t>
            </a:r>
            <a:r>
              <a:rPr lang="ko-KR" altLang="en-US" dirty="0"/>
              <a:t>는 </a:t>
            </a:r>
            <a:r>
              <a:rPr lang="ko-KR" altLang="en-US" dirty="0" err="1"/>
              <a:t>파이썬에서</a:t>
            </a:r>
            <a:r>
              <a:rPr lang="ko-KR" altLang="en-US" dirty="0"/>
              <a:t> 자료를 차트</a:t>
            </a:r>
            <a:r>
              <a:rPr lang="en-US" altLang="ko-KR" dirty="0"/>
              <a:t>(chart)</a:t>
            </a:r>
            <a:r>
              <a:rPr lang="ko-KR" altLang="en-US" dirty="0"/>
              <a:t>나 플롯</a:t>
            </a:r>
            <a:r>
              <a:rPr lang="en-US" altLang="ko-KR" dirty="0"/>
              <a:t>(plot)</a:t>
            </a:r>
            <a:r>
              <a:rPr lang="ko-KR" altLang="en-US" dirty="0" err="1"/>
              <a:t>으로</a:t>
            </a:r>
            <a:r>
              <a:rPr lang="ko-KR" altLang="en-US" dirty="0"/>
              <a:t> 시각화</a:t>
            </a:r>
            <a:r>
              <a:rPr lang="en-US" altLang="ko-KR" dirty="0"/>
              <a:t>(</a:t>
            </a:r>
            <a:r>
              <a:rPr lang="en-US" altLang="ko-KR" dirty="0" err="1"/>
              <a:t>visulaization</a:t>
            </a:r>
            <a:r>
              <a:rPr lang="en-US" altLang="ko-KR" dirty="0"/>
              <a:t>)</a:t>
            </a:r>
            <a:r>
              <a:rPr lang="ko-KR" altLang="en-US" dirty="0"/>
              <a:t>하는 패키지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라인 플롯</a:t>
            </a:r>
            <a:r>
              <a:rPr lang="en-US" altLang="ko-KR" dirty="0"/>
              <a:t>(line plot), </a:t>
            </a:r>
            <a:r>
              <a:rPr lang="ko-KR" altLang="en-US" dirty="0" err="1"/>
              <a:t>스캐터</a:t>
            </a:r>
            <a:r>
              <a:rPr lang="ko-KR" altLang="en-US" dirty="0"/>
              <a:t> 플롯</a:t>
            </a:r>
            <a:r>
              <a:rPr lang="en-US" altLang="ko-KR" dirty="0"/>
              <a:t>(scatter plot), </a:t>
            </a:r>
            <a:r>
              <a:rPr lang="ko-KR" altLang="en-US" dirty="0" err="1"/>
              <a:t>컨투어</a:t>
            </a:r>
            <a:r>
              <a:rPr lang="ko-KR" altLang="en-US" dirty="0"/>
              <a:t> 플롯</a:t>
            </a:r>
            <a:r>
              <a:rPr lang="en-US" altLang="ko-KR" dirty="0"/>
              <a:t>(contour plot), </a:t>
            </a:r>
            <a:r>
              <a:rPr lang="ko-KR" altLang="en-US" dirty="0" err="1"/>
              <a:t>서피스</a:t>
            </a:r>
            <a:r>
              <a:rPr lang="ko-KR" altLang="en-US" dirty="0"/>
              <a:t> 플롯</a:t>
            </a:r>
            <a:r>
              <a:rPr lang="en-US" altLang="ko-KR" dirty="0"/>
              <a:t>(surface plot), </a:t>
            </a:r>
            <a:r>
              <a:rPr lang="ko-KR" altLang="en-US" dirty="0"/>
              <a:t>바 차트</a:t>
            </a:r>
            <a:r>
              <a:rPr lang="en-US" altLang="ko-KR" dirty="0"/>
              <a:t>(bar chart), </a:t>
            </a:r>
            <a:r>
              <a:rPr lang="ko-KR" altLang="en-US" dirty="0"/>
              <a:t>히스토그램</a:t>
            </a:r>
            <a:r>
              <a:rPr lang="en-US" altLang="ko-KR" dirty="0"/>
              <a:t>(histogram), </a:t>
            </a:r>
            <a:r>
              <a:rPr lang="ko-KR" altLang="en-US" dirty="0"/>
              <a:t>박스 플롯</a:t>
            </a:r>
            <a:r>
              <a:rPr lang="en-US" altLang="ko-KR" dirty="0"/>
              <a:t>(box plot)</a:t>
            </a:r>
          </a:p>
          <a:p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matplotlib.org</a:t>
            </a:r>
            <a:r>
              <a:rPr lang="en-US" altLang="ko-KR" dirty="0"/>
              <a:t>/</a:t>
            </a:r>
            <a:r>
              <a:rPr lang="en-US" altLang="ko-KR" dirty="0" err="1"/>
              <a:t>gallery.html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281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명령어는 </a:t>
            </a:r>
            <a:r>
              <a:rPr lang="ko-KR" altLang="en-US" dirty="0" err="1"/>
              <a:t>명령프롬프트에서</a:t>
            </a:r>
            <a:r>
              <a:rPr lang="ko-KR" altLang="en-US" dirty="0"/>
              <a:t> 입력한다</a:t>
            </a:r>
            <a:endParaRPr lang="en-US" altLang="ko-KR" dirty="0"/>
          </a:p>
          <a:p>
            <a:r>
              <a:rPr lang="en-US" altLang="ko-KR" dirty="0"/>
              <a:t>pip list</a:t>
            </a:r>
          </a:p>
          <a:p>
            <a:pPr lvl="1"/>
            <a:r>
              <a:rPr lang="ko-KR" altLang="en-US" dirty="0"/>
              <a:t>설치되어 있는 패키지 리스트가 나타난다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591DE-7F78-47DD-BB48-D63CCE50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0" y="3373857"/>
            <a:ext cx="7507000" cy="124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64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 list</a:t>
            </a:r>
            <a:r>
              <a:rPr lang="ko-KR" altLang="en-US" dirty="0"/>
              <a:t>의 목록 확인방식</a:t>
            </a:r>
            <a:endParaRPr lang="en-US" altLang="ko-KR" dirty="0"/>
          </a:p>
          <a:p>
            <a:pPr lvl="1"/>
            <a:r>
              <a:rPr lang="en-US" altLang="ko-KR" dirty="0"/>
              <a:t>pip list --format=legacy</a:t>
            </a:r>
          </a:p>
          <a:p>
            <a:pPr lvl="1"/>
            <a:r>
              <a:rPr lang="en-US" altLang="ko-KR" dirty="0"/>
              <a:t>pip list --format=columns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10C8F4-F1D9-4002-90D5-0C6646114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691559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808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pip install --upgrade pip</a:t>
            </a:r>
          </a:p>
          <a:p>
            <a:r>
              <a:rPr lang="ko-KR" altLang="en-US" dirty="0"/>
              <a:t>설치된 패키지 업데이트 확인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35E17A-A168-4064-85C3-D904EBF8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800778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70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설치된 패키지의 업그레이드</a:t>
            </a:r>
            <a:endParaRPr lang="en-US" altLang="ko-KR" dirty="0"/>
          </a:p>
          <a:p>
            <a:pPr lvl="1"/>
            <a:r>
              <a:rPr lang="en-US" altLang="ko-KR" dirty="0"/>
              <a:t>pip install --upgrade &lt;</a:t>
            </a:r>
            <a:r>
              <a:rPr lang="ko-KR" altLang="en-US" dirty="0"/>
              <a:t>패키지명</a:t>
            </a:r>
            <a:r>
              <a:rPr lang="en-US" altLang="ko-KR" dirty="0"/>
              <a:t>&gt;</a:t>
            </a:r>
          </a:p>
          <a:p>
            <a:pPr marL="342900" lvl="1" indent="0">
              <a:buNone/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 err="1"/>
              <a:t>setuptools</a:t>
            </a:r>
            <a:r>
              <a:rPr lang="ko-KR" altLang="en-US" dirty="0"/>
              <a:t>의 업그레이드</a:t>
            </a:r>
            <a:endParaRPr lang="en-US" altLang="ko-K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0002F-8EB1-4744-9C27-E4BE49B9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488832" cy="249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815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4B680-F4D9-452E-9EB6-695FA73F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B39F5-6EB9-4A01-A0B5-0298BD27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를 통한 패키지 설치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pip install &lt;</a:t>
            </a:r>
            <a:r>
              <a:rPr lang="ko-KR" altLang="en-US" dirty="0"/>
              <a:t>패키지명</a:t>
            </a:r>
            <a:r>
              <a:rPr lang="en-US" altLang="ko-KR" dirty="0"/>
              <a:t>&gt;</a:t>
            </a:r>
          </a:p>
          <a:p>
            <a:pPr marL="342900" lvl="1" indent="0">
              <a:buNone/>
            </a:pPr>
            <a:r>
              <a:rPr lang="en-US" altLang="ko-KR" dirty="0"/>
              <a:t>ex)</a:t>
            </a:r>
          </a:p>
          <a:p>
            <a:pPr marL="342900" lvl="1" indent="0">
              <a:buNone/>
            </a:pPr>
            <a:r>
              <a:rPr lang="en-US" altLang="ko-KR" dirty="0"/>
              <a:t>pip install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matplotlib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E9F6D-DB41-43F9-88C0-775D7A13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01" y="4154545"/>
            <a:ext cx="6188997" cy="12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4B680-F4D9-452E-9EB6-695FA73F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-PIP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B39F5-6EB9-4A01-A0B5-0298BD27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를 통한 패키지 설치</a:t>
            </a: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pip uninstall &lt;</a:t>
            </a:r>
            <a:r>
              <a:rPr lang="ko-KR" altLang="en-US" dirty="0"/>
              <a:t>패키지명</a:t>
            </a:r>
            <a:r>
              <a:rPr lang="en-US" altLang="ko-KR" dirty="0"/>
              <a:t>&gt;</a:t>
            </a:r>
          </a:p>
          <a:p>
            <a:pPr marL="342900" lvl="1" indent="0">
              <a:buNone/>
            </a:pPr>
            <a:r>
              <a:rPr lang="ko-KR" altLang="en-US" dirty="0"/>
              <a:t>삭제할 내용을 전부 출력한 뒤에 </a:t>
            </a:r>
            <a:r>
              <a:rPr lang="en-US" altLang="ko-KR" dirty="0"/>
              <a:t>Proceed (y/n)? </a:t>
            </a:r>
            <a:r>
              <a:rPr lang="ko-KR" altLang="en-US" dirty="0"/>
              <a:t>를 물어본다</a:t>
            </a:r>
            <a:r>
              <a:rPr lang="en-US" altLang="ko-KR" dirty="0"/>
              <a:t>.</a:t>
            </a:r>
          </a:p>
          <a:p>
            <a:pPr marL="342900" lvl="1" indent="0">
              <a:buNone/>
            </a:pPr>
            <a:r>
              <a:rPr lang="en-US" altLang="ko-KR" dirty="0"/>
              <a:t>y</a:t>
            </a:r>
            <a:r>
              <a:rPr lang="ko-KR" altLang="en-US" dirty="0"/>
              <a:t>를 누르면 삭제한다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A8CF7-7F5C-42F0-89A1-6CC14E5C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45" y="3856264"/>
            <a:ext cx="708071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26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딥러닝에서는</a:t>
            </a:r>
            <a:r>
              <a:rPr lang="ko-KR" altLang="en-US" dirty="0"/>
              <a:t> 배열이나 행렬 계산이 많이 등장한다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ko-KR" altLang="en-US" dirty="0" err="1"/>
              <a:t>배열클래스인</a:t>
            </a:r>
            <a:r>
              <a:rPr lang="ko-KR" altLang="en-US" dirty="0"/>
              <a:t> </a:t>
            </a:r>
            <a:r>
              <a:rPr lang="en-US" altLang="ko-KR" dirty="0" err="1"/>
              <a:t>numpy.array</a:t>
            </a:r>
            <a:r>
              <a:rPr lang="ko-KR" altLang="en-US" dirty="0"/>
              <a:t>에는 관련된 메서드가 많이 존재하여 사용한다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 가져오기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&gt;&gt; 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pPr>
              <a:buFontTx/>
              <a:buChar char="-"/>
            </a:pPr>
            <a:r>
              <a:rPr lang="ko-KR" altLang="en-US" dirty="0"/>
              <a:t>외부 라이브러리를 사용하기위해 </a:t>
            </a:r>
            <a:r>
              <a:rPr lang="en-US" altLang="ko-KR" dirty="0"/>
              <a:t>import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numpy</a:t>
            </a:r>
            <a:r>
              <a:rPr lang="ko-KR" altLang="en-US" dirty="0"/>
              <a:t>라는 모듈을 </a:t>
            </a:r>
            <a:r>
              <a:rPr lang="en-US" altLang="ko-KR" dirty="0"/>
              <a:t>np</a:t>
            </a:r>
            <a:r>
              <a:rPr lang="ko-KR" altLang="en-US" dirty="0"/>
              <a:t>라는 이름으로 가져오기 위해 사용한다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많은 곳에서 </a:t>
            </a:r>
            <a:r>
              <a:rPr lang="en-US" altLang="ko-KR" dirty="0"/>
              <a:t>np</a:t>
            </a:r>
            <a:r>
              <a:rPr lang="ko-KR" altLang="en-US" dirty="0"/>
              <a:t>로 사용한다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11356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배열 생성하기</a:t>
            </a:r>
            <a:endParaRPr lang="en-US" altLang="ko-KR" dirty="0"/>
          </a:p>
          <a:p>
            <a:pPr lvl="1"/>
            <a:r>
              <a:rPr lang="en-US" altLang="ko-KR" dirty="0" err="1"/>
              <a:t>np.array</a:t>
            </a:r>
            <a:r>
              <a:rPr lang="en-US" altLang="ko-KR" dirty="0"/>
              <a:t>()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np.array</a:t>
            </a:r>
            <a:r>
              <a:rPr lang="en-US" altLang="ko-KR" dirty="0"/>
              <a:t>()</a:t>
            </a:r>
            <a:r>
              <a:rPr lang="ko-KR" altLang="en-US" dirty="0"/>
              <a:t>는 리스트를 인수로</a:t>
            </a:r>
            <a:br>
              <a:rPr lang="en-US" altLang="ko-KR" dirty="0"/>
            </a:br>
            <a:r>
              <a:rPr lang="ko-KR" altLang="en-US" dirty="0"/>
              <a:t>받아 </a:t>
            </a:r>
            <a:r>
              <a:rPr lang="en-US" altLang="ko-KR" dirty="0" err="1"/>
              <a:t>numpy</a:t>
            </a:r>
            <a:r>
              <a:rPr lang="ko-KR" altLang="en-US" dirty="0"/>
              <a:t>가 제공하는</a:t>
            </a:r>
            <a:br>
              <a:rPr lang="en-US" altLang="ko-KR" dirty="0"/>
            </a:br>
            <a:r>
              <a:rPr lang="ko-KR" altLang="en-US" dirty="0"/>
              <a:t>특수한 형태의 배열</a:t>
            </a:r>
            <a:r>
              <a:rPr lang="en-US" altLang="ko-KR" dirty="0"/>
              <a:t>(</a:t>
            </a:r>
            <a:r>
              <a:rPr lang="en-US" altLang="ko-KR" dirty="0" err="1"/>
              <a:t>numpy.ndarray</a:t>
            </a:r>
            <a:r>
              <a:rPr lang="en-US" altLang="ko-KR" dirty="0"/>
              <a:t>)</a:t>
            </a:r>
            <a:r>
              <a:rPr lang="ko-KR" altLang="en-US" dirty="0"/>
              <a:t>를 반환한다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57F6DF-0C3D-4CFB-8FC0-D599904F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0" y="1820863"/>
            <a:ext cx="3530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52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산술 연산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원소 수가 같으면</a:t>
            </a:r>
            <a:r>
              <a:rPr lang="en-US" altLang="ko-KR" dirty="0"/>
              <a:t>, </a:t>
            </a:r>
            <a:r>
              <a:rPr lang="ko-KR" altLang="en-US" dirty="0"/>
              <a:t>산술 연산은 각 원소에 대해서 행해진다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원소수가 다르면</a:t>
            </a:r>
            <a:r>
              <a:rPr lang="en-US" altLang="ko-KR" dirty="0"/>
              <a:t>, </a:t>
            </a:r>
            <a:r>
              <a:rPr lang="ko-KR" altLang="en-US" dirty="0"/>
              <a:t>오류가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원소별</a:t>
            </a:r>
            <a:r>
              <a:rPr lang="en-US" altLang="ko-KR" dirty="0"/>
              <a:t>(element-wise)</a:t>
            </a:r>
            <a:r>
              <a:rPr lang="ko-KR" altLang="en-US" dirty="0"/>
              <a:t>계산을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 배열의 산술연산은 배열 한 개와 수치 하나</a:t>
            </a:r>
            <a:r>
              <a:rPr lang="en-US" altLang="ko-KR" dirty="0"/>
              <a:t>(</a:t>
            </a:r>
            <a:r>
              <a:rPr lang="ko-KR" altLang="en-US" dirty="0" err="1"/>
              <a:t>스칼라값</a:t>
            </a:r>
            <a:r>
              <a:rPr lang="en-US" altLang="ko-KR" dirty="0"/>
              <a:t>)</a:t>
            </a:r>
            <a:r>
              <a:rPr lang="ko-KR" altLang="en-US" dirty="0"/>
              <a:t>의 조합으로 된 산술연산을 수행할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</a:t>
            </a:r>
            <a:r>
              <a:rPr lang="ko-KR" altLang="en-US" dirty="0" err="1"/>
              <a:t>브로드캐스트라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50B58-AB1C-47D8-895B-2095CF16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62" y="158526"/>
            <a:ext cx="3621088" cy="206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4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산술 연산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원소 수가 같으면</a:t>
            </a:r>
            <a:r>
              <a:rPr lang="en-US" altLang="ko-KR" dirty="0"/>
              <a:t>, </a:t>
            </a:r>
            <a:r>
              <a:rPr lang="ko-KR" altLang="en-US" dirty="0"/>
              <a:t>산술 연산은 각 원소에 대해서 행해진다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원소수가 다르면</a:t>
            </a:r>
            <a:r>
              <a:rPr lang="en-US" altLang="ko-KR" dirty="0"/>
              <a:t>, </a:t>
            </a:r>
            <a:r>
              <a:rPr lang="ko-KR" altLang="en-US" dirty="0"/>
              <a:t>오류가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원소별</a:t>
            </a:r>
            <a:r>
              <a:rPr lang="en-US" altLang="ko-KR" dirty="0"/>
              <a:t>(element-wise)</a:t>
            </a:r>
            <a:r>
              <a:rPr lang="ko-KR" altLang="en-US" dirty="0"/>
              <a:t>계산을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 배열의 산술연산은 배열 한 개와 수치 하나</a:t>
            </a:r>
            <a:r>
              <a:rPr lang="en-US" altLang="ko-KR" dirty="0"/>
              <a:t>(</a:t>
            </a:r>
            <a:r>
              <a:rPr lang="ko-KR" altLang="en-US" dirty="0" err="1"/>
              <a:t>스칼라값</a:t>
            </a:r>
            <a:r>
              <a:rPr lang="en-US" altLang="ko-KR" dirty="0"/>
              <a:t>)</a:t>
            </a:r>
            <a:r>
              <a:rPr lang="ko-KR" altLang="en-US" dirty="0"/>
              <a:t>의 조합으로 된 산술연산을 수행할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</a:t>
            </a:r>
            <a:r>
              <a:rPr lang="ko-KR" altLang="en-US" dirty="0" err="1"/>
              <a:t>브로드캐스트라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딥러닝에서</a:t>
            </a:r>
            <a:r>
              <a:rPr lang="ko-KR" altLang="en-US" dirty="0"/>
              <a:t> 편리한 개념이다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50B58-AB1C-47D8-895B-2095CF16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62" y="158526"/>
            <a:ext cx="3621088" cy="20691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EC27D0-36AB-42A5-8577-6D6F70EE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56" y="4410075"/>
            <a:ext cx="4278157" cy="7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3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CF85F-3343-F045-8C97-D4212A21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</a:t>
            </a:r>
            <a:r>
              <a:rPr kumimoji="1" lang="ko-KR" altLang="en-US" dirty="0" err="1"/>
              <a:t>퍼셉트론이란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086E-27AD-084C-BB86-D8FEC4F8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03390"/>
            <a:ext cx="6347714" cy="3880773"/>
          </a:xfrm>
        </p:spPr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딥러닝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기원이 되는 알고리즘</a:t>
            </a:r>
            <a:endParaRPr kumimoji="1" lang="en-US" altLang="ko-KR" dirty="0"/>
          </a:p>
          <a:p>
            <a:r>
              <a:rPr kumimoji="1" lang="ko-KR" altLang="en-US" dirty="0"/>
              <a:t>가중치와 편향을 매개변수로 설정함</a:t>
            </a:r>
            <a:endParaRPr kumimoji="1" lang="en-US" altLang="ko-KR" dirty="0"/>
          </a:p>
          <a:p>
            <a:r>
              <a:rPr kumimoji="1" lang="ko-KR" altLang="en-US" dirty="0"/>
              <a:t>다수의 입력을 받아 그 가중치 값을 곱해 총합을 구함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총합이 정해진 한계를 넘을 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출력한다</a:t>
            </a:r>
            <a:r>
              <a:rPr kumimoji="1" lang="en-US" altLang="ko-KR" dirty="0"/>
              <a:t>(=</a:t>
            </a:r>
            <a:r>
              <a:rPr kumimoji="1" lang="ko-KR" altLang="en-US" dirty="0"/>
              <a:t> 뉴런이 활성화 한다</a:t>
            </a:r>
            <a:r>
              <a:rPr kumimoji="1" lang="en-US" altLang="ko-KR" dirty="0"/>
              <a:t>).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w1x1 + w2x2 &gt; </a:t>
            </a:r>
            <a:r>
              <a:rPr lang="el-GR" altLang="ko-KR" b="1" dirty="0"/>
              <a:t>θ</a:t>
            </a:r>
            <a:r>
              <a:rPr lang="en-US" altLang="ko-KR" b="1" dirty="0"/>
              <a:t>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r>
              <a:rPr kumimoji="1" lang="ko-KR" altLang="en-US" dirty="0"/>
              <a:t>이때  위의 식을 </a:t>
            </a:r>
            <a:r>
              <a:rPr kumimoji="1" lang="en-US" altLang="ko-KR" dirty="0"/>
              <a:t>b+ w1x1 + w2x2 &gt;0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로 표현하면 이때의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편향 이라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45606-DB7F-A64C-AE07-72F3720D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4236442"/>
            <a:ext cx="4254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15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N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1"/>
            <a:r>
              <a:rPr lang="ko-KR" altLang="en-US" dirty="0"/>
              <a:t>행렬의 모양</a:t>
            </a:r>
            <a:r>
              <a:rPr lang="en-US" altLang="ko-KR" dirty="0"/>
              <a:t>(shape)</a:t>
            </a:r>
            <a:r>
              <a:rPr lang="ko-KR" altLang="en-US" dirty="0"/>
              <a:t>는 </a:t>
            </a:r>
            <a:r>
              <a:rPr lang="en-US" altLang="ko-KR" dirty="0"/>
              <a:t>shape</a:t>
            </a:r>
          </a:p>
          <a:p>
            <a:pPr lvl="1"/>
            <a:r>
              <a:rPr lang="ko-KR" altLang="en-US" dirty="0"/>
              <a:t>행렬내의 자료형은 </a:t>
            </a:r>
            <a:r>
              <a:rPr lang="en-US" altLang="ko-KR" dirty="0" err="1"/>
              <a:t>dtype</a:t>
            </a:r>
            <a:endParaRPr lang="en-US" altLang="ko-KR" dirty="0"/>
          </a:p>
          <a:p>
            <a:pPr lvl="1"/>
            <a:r>
              <a:rPr lang="ko-KR" altLang="en-US" dirty="0"/>
              <a:t>행렬의 산술연산</a:t>
            </a:r>
            <a:endParaRPr lang="en-US" altLang="ko-KR" dirty="0"/>
          </a:p>
          <a:p>
            <a:pPr lvl="2"/>
            <a:r>
              <a:rPr lang="ko-KR" altLang="en-US" dirty="0"/>
              <a:t>모양이 같으면</a:t>
            </a:r>
            <a:r>
              <a:rPr lang="en-US" altLang="ko-KR" dirty="0"/>
              <a:t>, </a:t>
            </a:r>
            <a:r>
              <a:rPr lang="ko-KR" altLang="en-US" dirty="0"/>
              <a:t>행렬의 산술 연산</a:t>
            </a:r>
            <a:br>
              <a:rPr lang="en-US" altLang="ko-KR" dirty="0"/>
            </a:br>
            <a:r>
              <a:rPr lang="ko-KR" altLang="en-US" dirty="0"/>
              <a:t>도 대응하는 원소별로 계산된다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행렬과 </a:t>
            </a:r>
            <a:r>
              <a:rPr lang="ko-KR" altLang="en-US" dirty="0" err="1"/>
              <a:t>스칼라값의</a:t>
            </a:r>
            <a:r>
              <a:rPr lang="ko-KR" altLang="en-US" dirty="0"/>
              <a:t> 산술연산도 가능하다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E093E2-3FB5-4645-B93B-249C58E8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104" y="168274"/>
            <a:ext cx="3930894" cy="176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12269E-0075-4F97-9963-68349604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75" y="2397692"/>
            <a:ext cx="3955023" cy="1598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E476D2-BD79-4FFC-9ECD-F39549DA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04" y="4181702"/>
            <a:ext cx="2315746" cy="14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9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np.array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차원 배열을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수학에서 </a:t>
            </a:r>
            <a:r>
              <a:rPr lang="en-US" altLang="ko-KR" dirty="0"/>
              <a:t>0</a:t>
            </a:r>
            <a:r>
              <a:rPr lang="ko-KR" altLang="en-US" dirty="0"/>
              <a:t>차원을 스칼라 </a:t>
            </a:r>
            <a:r>
              <a:rPr lang="en-US" altLang="ko-KR" dirty="0"/>
              <a:t>1</a:t>
            </a:r>
            <a:r>
              <a:rPr lang="ko-KR" altLang="en-US" dirty="0"/>
              <a:t>차원 배열은 </a:t>
            </a:r>
            <a:r>
              <a:rPr lang="ko-KR" altLang="en-US" dirty="0" err="1"/>
              <a:t>백터</a:t>
            </a:r>
            <a:r>
              <a:rPr lang="en-US" altLang="ko-KR" dirty="0"/>
              <a:t>, 2</a:t>
            </a:r>
            <a:r>
              <a:rPr lang="ko-KR" altLang="en-US" dirty="0"/>
              <a:t>차원 배열은 행렬이라 하고</a:t>
            </a:r>
            <a:r>
              <a:rPr lang="en-US" altLang="ko-KR" dirty="0"/>
              <a:t>, </a:t>
            </a:r>
            <a:r>
              <a:rPr lang="ko-KR" altLang="en-US" dirty="0"/>
              <a:t>이를 일반화 한 것</a:t>
            </a:r>
            <a:r>
              <a:rPr lang="en-US" altLang="ko-KR" dirty="0"/>
              <a:t>(N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텐서라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본 세미나에서는 책을 따라</a:t>
            </a:r>
            <a:r>
              <a:rPr lang="en-US" altLang="ko-KR" dirty="0"/>
              <a:t>, 3</a:t>
            </a:r>
            <a:r>
              <a:rPr lang="ko-KR" altLang="en-US" dirty="0"/>
              <a:t>차원 이상의 배열을 다차원 배열이라고 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tensorflow</a:t>
            </a:r>
            <a:r>
              <a:rPr lang="ko-KR" altLang="en-US" dirty="0"/>
              <a:t>의 이름이 여기서 유래했다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tensor</a:t>
            </a:r>
            <a:r>
              <a:rPr lang="ko-KR" altLang="en-US" dirty="0"/>
              <a:t>가 신경망을 따라 흐른다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3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67378"/>
            <a:ext cx="7886700" cy="3304822"/>
          </a:xfrm>
        </p:spPr>
        <p:txBody>
          <a:bodyPr/>
          <a:lstStyle/>
          <a:p>
            <a:r>
              <a:rPr lang="ko-KR" altLang="en-US" dirty="0" err="1"/>
              <a:t>브로드캐스트</a:t>
            </a:r>
            <a:endParaRPr lang="en-US" altLang="ko-KR" dirty="0"/>
          </a:p>
          <a:p>
            <a:pPr lvl="1"/>
            <a:r>
              <a:rPr lang="ko-KR" altLang="en-US" dirty="0"/>
              <a:t>모양이 다른 배열끼리 계산할 수 있게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2X2 </a:t>
            </a:r>
            <a:r>
              <a:rPr lang="ko-KR" altLang="en-US" dirty="0"/>
              <a:t>행렬에 </a:t>
            </a:r>
            <a:r>
              <a:rPr lang="en-US" altLang="ko-KR" dirty="0"/>
              <a:t>A</a:t>
            </a:r>
            <a:r>
              <a:rPr lang="ko-KR" altLang="en-US" dirty="0"/>
              <a:t>에 </a:t>
            </a:r>
            <a:r>
              <a:rPr lang="ko-KR" altLang="en-US" dirty="0" err="1"/>
              <a:t>스칼라값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을 곱했다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위와 같이 </a:t>
            </a:r>
            <a:r>
              <a:rPr lang="en-US" altLang="ko-KR" dirty="0"/>
              <a:t>10</a:t>
            </a:r>
            <a:r>
              <a:rPr lang="ko-KR" altLang="en-US" dirty="0"/>
              <a:t>이라는 스칼라 값이 </a:t>
            </a:r>
            <a:r>
              <a:rPr lang="en-US" altLang="ko-KR" dirty="0"/>
              <a:t>2X2</a:t>
            </a:r>
            <a:r>
              <a:rPr lang="ko-KR" altLang="en-US" dirty="0"/>
              <a:t>로 확대된 후 연산이 이뤄진다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</a:t>
            </a:r>
            <a:r>
              <a:rPr lang="ko-KR" altLang="en-US" dirty="0" err="1"/>
              <a:t>브로드캐스트라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98CFC1-31AA-41F9-890C-5ACCB7CF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485993"/>
              </p:ext>
            </p:extLst>
          </p:nvPr>
        </p:nvGraphicFramePr>
        <p:xfrm>
          <a:off x="628650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F9A972-A1EB-4746-ABB6-BE0B9A8D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82851"/>
              </p:ext>
            </p:extLst>
          </p:nvPr>
        </p:nvGraphicFramePr>
        <p:xfrm>
          <a:off x="2239079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27B76D-0795-4D23-9873-A89A6687DE4D}"/>
              </a:ext>
            </a:extLst>
          </p:cNvPr>
          <p:cNvSpPr txBox="1"/>
          <p:nvPr/>
        </p:nvSpPr>
        <p:spPr>
          <a:xfrm>
            <a:off x="1799200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18692-DAA1-413D-8E17-45E556D977B0}"/>
              </a:ext>
            </a:extLst>
          </p:cNvPr>
          <p:cNvSpPr txBox="1"/>
          <p:nvPr/>
        </p:nvSpPr>
        <p:spPr>
          <a:xfrm>
            <a:off x="3409629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C31828-A3BD-41AE-9357-6B751CB8A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77067"/>
              </p:ext>
            </p:extLst>
          </p:nvPr>
        </p:nvGraphicFramePr>
        <p:xfrm>
          <a:off x="3849508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F3A240-07CE-4223-B39B-55B1ACE93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95878"/>
              </p:ext>
            </p:extLst>
          </p:nvPr>
        </p:nvGraphicFramePr>
        <p:xfrm>
          <a:off x="5459937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86ECD57-9618-4AE5-8AE1-B6F2F40372C4}"/>
              </a:ext>
            </a:extLst>
          </p:cNvPr>
          <p:cNvSpPr txBox="1"/>
          <p:nvPr/>
        </p:nvSpPr>
        <p:spPr>
          <a:xfrm>
            <a:off x="5020058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2741F-6458-4999-8F8A-F8A9FCEDCE9C}"/>
              </a:ext>
            </a:extLst>
          </p:cNvPr>
          <p:cNvSpPr txBox="1"/>
          <p:nvPr/>
        </p:nvSpPr>
        <p:spPr>
          <a:xfrm>
            <a:off x="6630487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765CEF9-D96D-41E2-9955-2D437385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98624"/>
              </p:ext>
            </p:extLst>
          </p:nvPr>
        </p:nvGraphicFramePr>
        <p:xfrm>
          <a:off x="7070366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95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67378"/>
            <a:ext cx="7886700" cy="3304822"/>
          </a:xfrm>
        </p:spPr>
        <p:txBody>
          <a:bodyPr/>
          <a:lstStyle/>
          <a:p>
            <a:r>
              <a:rPr lang="ko-KR" altLang="en-US" dirty="0" err="1"/>
              <a:t>브로드캐스트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배열과 </a:t>
            </a:r>
            <a:r>
              <a:rPr lang="en-US" altLang="ko-KR" dirty="0"/>
              <a:t>1</a:t>
            </a:r>
            <a:r>
              <a:rPr lang="ko-KR" altLang="en-US" dirty="0"/>
              <a:t>차원 배열의 연산은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브로드캐스팅</a:t>
            </a:r>
            <a:r>
              <a:rPr lang="ko-KR" altLang="en-US" dirty="0"/>
              <a:t> 되어 </a:t>
            </a:r>
            <a:r>
              <a:rPr lang="en-US" altLang="ko-KR" dirty="0"/>
              <a:t>A</a:t>
            </a:r>
            <a:r>
              <a:rPr lang="ko-KR" altLang="en-US" dirty="0"/>
              <a:t>과 같은 모양이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행이나 열의 크기는 맞아야 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98CFC1-31AA-41F9-890C-5ACCB7CF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60112"/>
              </p:ext>
            </p:extLst>
          </p:nvPr>
        </p:nvGraphicFramePr>
        <p:xfrm>
          <a:off x="628650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F9A972-A1EB-4746-ABB6-BE0B9A8D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85243"/>
              </p:ext>
            </p:extLst>
          </p:nvPr>
        </p:nvGraphicFramePr>
        <p:xfrm>
          <a:off x="2239079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27B76D-0795-4D23-9873-A89A6687DE4D}"/>
              </a:ext>
            </a:extLst>
          </p:cNvPr>
          <p:cNvSpPr txBox="1"/>
          <p:nvPr/>
        </p:nvSpPr>
        <p:spPr>
          <a:xfrm>
            <a:off x="1799200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18692-DAA1-413D-8E17-45E556D977B0}"/>
              </a:ext>
            </a:extLst>
          </p:cNvPr>
          <p:cNvSpPr txBox="1"/>
          <p:nvPr/>
        </p:nvSpPr>
        <p:spPr>
          <a:xfrm>
            <a:off x="3409629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C31828-A3BD-41AE-9357-6B751CB8AA9B}"/>
              </a:ext>
            </a:extLst>
          </p:cNvPr>
          <p:cNvGraphicFramePr>
            <a:graphicFrameLocks noGrp="1"/>
          </p:cNvGraphicFramePr>
          <p:nvPr/>
        </p:nvGraphicFramePr>
        <p:xfrm>
          <a:off x="3849508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F3A240-07CE-4223-B39B-55B1ACE93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01321"/>
              </p:ext>
            </p:extLst>
          </p:nvPr>
        </p:nvGraphicFramePr>
        <p:xfrm>
          <a:off x="5459937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86ECD57-9618-4AE5-8AE1-B6F2F40372C4}"/>
              </a:ext>
            </a:extLst>
          </p:cNvPr>
          <p:cNvSpPr txBox="1"/>
          <p:nvPr/>
        </p:nvSpPr>
        <p:spPr>
          <a:xfrm>
            <a:off x="5020058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2741F-6458-4999-8F8A-F8A9FCEDCE9C}"/>
              </a:ext>
            </a:extLst>
          </p:cNvPr>
          <p:cNvSpPr txBox="1"/>
          <p:nvPr/>
        </p:nvSpPr>
        <p:spPr>
          <a:xfrm>
            <a:off x="6630487" y="1778187"/>
            <a:ext cx="3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765CEF9-D96D-41E2-9955-2D437385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99015"/>
              </p:ext>
            </p:extLst>
          </p:nvPr>
        </p:nvGraphicFramePr>
        <p:xfrm>
          <a:off x="7070366" y="1408285"/>
          <a:ext cx="1033920" cy="110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441">
                  <a:extLst>
                    <a:ext uri="{9D8B030D-6E8A-4147-A177-3AD203B41FA5}">
                      <a16:colId xmlns:a16="http://schemas.microsoft.com/office/drawing/2014/main" val="2629477517"/>
                    </a:ext>
                  </a:extLst>
                </a:gridCol>
                <a:gridCol w="510479">
                  <a:extLst>
                    <a:ext uri="{9D8B030D-6E8A-4147-A177-3AD203B41FA5}">
                      <a16:colId xmlns:a16="http://schemas.microsoft.com/office/drawing/2014/main" val="3230682114"/>
                    </a:ext>
                  </a:extLst>
                </a:gridCol>
              </a:tblGrid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52264"/>
                  </a:ext>
                </a:extLst>
              </a:tr>
              <a:tr h="55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80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64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5606D16-9036-461F-880E-854CCF2E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9" y="4454348"/>
            <a:ext cx="7948141" cy="20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28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원소 접근</a:t>
            </a:r>
            <a:endParaRPr lang="en-US" altLang="ko-KR" dirty="0"/>
          </a:p>
          <a:p>
            <a:pPr lvl="1"/>
            <a:r>
              <a:rPr lang="ko-KR" altLang="en-US" dirty="0"/>
              <a:t>원소의 </a:t>
            </a:r>
            <a:r>
              <a:rPr lang="en-US" altLang="ko-KR" dirty="0"/>
              <a:t>index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부터 시작한다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3ED90-F24D-4DAA-B0B3-1E253117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68" y="3125125"/>
            <a:ext cx="5101344" cy="19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원소 접근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문으로 접근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172CFA-2A7A-41E2-989C-A23AB971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56" y="3013957"/>
            <a:ext cx="2276887" cy="13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21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원소 접근</a:t>
            </a:r>
            <a:endParaRPr lang="en-US" altLang="ko-KR" dirty="0"/>
          </a:p>
          <a:p>
            <a:pPr lvl="1"/>
            <a:r>
              <a:rPr lang="ko-KR" altLang="en-US" dirty="0"/>
              <a:t>인덱스를 배열로 지정에 한 번에 접근</a:t>
            </a:r>
            <a:endParaRPr lang="en-US" altLang="ko-KR" dirty="0"/>
          </a:p>
          <a:p>
            <a:pPr lvl="1"/>
            <a:r>
              <a:rPr lang="en-US" altLang="ko-KR" dirty="0"/>
              <a:t>flatten()</a:t>
            </a:r>
            <a:r>
              <a:rPr lang="ko-KR" altLang="en-US" dirty="0"/>
              <a:t>은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차원 배열로 변환한다</a:t>
            </a:r>
            <a:r>
              <a:rPr lang="en-US" altLang="ko-KR" dirty="0"/>
              <a:t>(</a:t>
            </a:r>
            <a:r>
              <a:rPr lang="ko-KR" altLang="en-US" dirty="0"/>
              <a:t>평탄화</a:t>
            </a:r>
            <a:r>
              <a:rPr lang="en-US" altLang="ko-KR" dirty="0"/>
              <a:t>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28F41-FFD6-439A-B242-C9196274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3429000"/>
            <a:ext cx="3154953" cy="11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조건을 만족하는 원소 얻기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79909-D23A-47CA-A67B-A7607C44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02" y="2884487"/>
            <a:ext cx="6098795" cy="11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그래프를 그려보자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</a:t>
            </a:r>
            <a:r>
              <a:rPr lang="ko-KR" altLang="en-US" dirty="0"/>
              <a:t>에 있는 </a:t>
            </a: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/>
              <a:t>모듈을 사용하며</a:t>
            </a:r>
            <a:r>
              <a:rPr lang="en-US" altLang="ko-KR" dirty="0"/>
              <a:t>, </a:t>
            </a:r>
            <a:r>
              <a:rPr lang="ko-KR" altLang="en-US" dirty="0"/>
              <a:t>보통 </a:t>
            </a:r>
            <a:r>
              <a:rPr lang="en-US" altLang="ko-KR" dirty="0" err="1"/>
              <a:t>plt</a:t>
            </a:r>
            <a:r>
              <a:rPr lang="ko-KR" altLang="en-US" dirty="0"/>
              <a:t>로 줄인다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67AB2E-AFD5-49E5-BDA1-DA84E8C1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311" y="4622267"/>
            <a:ext cx="2957689" cy="2235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03EC3-8EBE-47CC-91B5-F6B99F3B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8241"/>
            <a:ext cx="3745550" cy="22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0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7BB0-AD0A-4D2E-B712-5F0292F2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-matplotlib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559E-394E-4E7B-ADFA-C2A7627C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그래프를 그려보자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</a:t>
            </a:r>
            <a:r>
              <a:rPr lang="ko-KR" altLang="en-US" dirty="0"/>
              <a:t>에 있는 </a:t>
            </a: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/>
              <a:t>모듈을 사용하며</a:t>
            </a:r>
            <a:r>
              <a:rPr lang="en-US" altLang="ko-KR" dirty="0"/>
              <a:t>, </a:t>
            </a:r>
            <a:r>
              <a:rPr lang="ko-KR" altLang="en-US" dirty="0"/>
              <a:t>보통 </a:t>
            </a:r>
            <a:r>
              <a:rPr lang="en-US" altLang="ko-KR" dirty="0" err="1"/>
              <a:t>plt</a:t>
            </a:r>
            <a:r>
              <a:rPr lang="ko-KR" altLang="en-US" dirty="0"/>
              <a:t>로 줄인다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75C32-B3B1-42CC-B5AA-70ABE724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9" y="3284004"/>
            <a:ext cx="4111311" cy="2888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0AFE7C-352F-4288-B3CF-FD26F0FD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06" y="2777701"/>
            <a:ext cx="4749094" cy="39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6E4B3-D433-EA40-8DB9-F7C50B52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신경망의 층을 간단히 그림으로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EBA3D2-BAC7-864C-B654-013D57B05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539999"/>
            <a:ext cx="6348413" cy="3467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04459-BF87-564B-B81D-F9E3557112B6}"/>
              </a:ext>
            </a:extLst>
          </p:cNvPr>
          <p:cNvSpPr txBox="1"/>
          <p:nvPr/>
        </p:nvSpPr>
        <p:spPr>
          <a:xfrm>
            <a:off x="1335445" y="1930400"/>
            <a:ext cx="562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가중치 매개변수의 적절한 값을 자동으로 학습하는 성질을 </a:t>
            </a:r>
            <a:r>
              <a:rPr kumimoji="1" lang="ko-KR" altLang="en-US" dirty="0" err="1"/>
              <a:t>갖게됨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5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C7A5A-FE8E-8B4E-8C61-C647E3D5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일반적인 신경망 학습의 과정은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EFB9D-6123-9B4E-91E3-13104BE0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미니배치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데이터 무작위 선발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기울기 산출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손실함수의</a:t>
            </a:r>
            <a:r>
              <a:rPr kumimoji="1" lang="ko-KR" altLang="en-US" dirty="0"/>
              <a:t> 기울기를 산출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매개변수 갱신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더 최적의 매개변수로 갱신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1~3</a:t>
            </a:r>
            <a:r>
              <a:rPr kumimoji="1" lang="ko-KR" altLang="en-US" dirty="0"/>
              <a:t>반복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11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1C15-BE1C-7446-8055-D50A4D7A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활성화 함수가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그 예시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BDB608-2309-A848-8DF9-D696A413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3880773"/>
          </a:xfrm>
        </p:spPr>
        <p:txBody>
          <a:bodyPr/>
          <a:lstStyle/>
          <a:p>
            <a:r>
              <a:rPr kumimoji="1" lang="ko-KR" altLang="en-US" dirty="0"/>
              <a:t>입력신호의 총합을 출력 신호로 변환하는 함수</a:t>
            </a:r>
            <a:endParaRPr kumimoji="1" lang="en-US" altLang="ko-KR" dirty="0"/>
          </a:p>
          <a:p>
            <a:r>
              <a:rPr kumimoji="1" lang="ko-KR" altLang="en-US" dirty="0"/>
              <a:t>입력신호의 총합이 활성화를 일으키는지를 정하는 역할을 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계단함수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03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E087C-C2FF-8642-AD09-F9D7B358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기계학습의</a:t>
            </a:r>
            <a:r>
              <a:rPr kumimoji="1" lang="ko-KR" altLang="en-US" dirty="0"/>
              <a:t> 분류와 회귀</a:t>
            </a:r>
            <a:r>
              <a:rPr kumimoji="1" lang="en-US" altLang="ko-KR" dirty="0"/>
              <a:t>,</a:t>
            </a:r>
            <a:r>
              <a:rPr kumimoji="1" lang="ko-KR" altLang="en-US" dirty="0"/>
              <a:t>  각각 어떤 활성화 함수 사용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263CD-43C3-5745-AE0F-8D46A6C2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</a:t>
            </a:r>
            <a:r>
              <a:rPr kumimoji="1" lang="ko-KR" altLang="en-US" dirty="0"/>
              <a:t>어느 클래스에 속하느냐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소프트맥스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R" dirty="0"/>
              <a:t>~ 1.0</a:t>
            </a:r>
            <a:r>
              <a:rPr kumimoji="1" lang="ko-KR" altLang="en-US" dirty="0"/>
              <a:t> 사이의 실수가 나오기에 확률적 해석이 가능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회귀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연속적 수치 예측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항등함수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입력과 출력이 항상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4DAEE-B065-8B4E-977C-B58F7D8C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55" y="3008776"/>
            <a:ext cx="2032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829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675</TotalTime>
  <Words>2136</Words>
  <Application>Microsoft Macintosh PowerPoint</Application>
  <PresentationFormat>화면 슬라이드 쇼(4:3)</PresentationFormat>
  <Paragraphs>359</Paragraphs>
  <Slides>59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맑은 고딕</vt:lpstr>
      <vt:lpstr>HY그래픽M</vt:lpstr>
      <vt:lpstr>Arial</vt:lpstr>
      <vt:lpstr>Trebuchet MS</vt:lpstr>
      <vt:lpstr>Wingdings 3</vt:lpstr>
      <vt:lpstr>패싯</vt:lpstr>
      <vt:lpstr>Python 수업 2회차</vt:lpstr>
      <vt:lpstr>오늘의 목표</vt:lpstr>
      <vt:lpstr>1. Python에서 Numpy란?</vt:lpstr>
      <vt:lpstr>2. Python에서 Matplotlib란?</vt:lpstr>
      <vt:lpstr>3. 퍼셉트론이란?</vt:lpstr>
      <vt:lpstr>4. 신경망의 층을 간단히 그림으로</vt:lpstr>
      <vt:lpstr>5. 일반적인 신경망 학습의 과정은?</vt:lpstr>
      <vt:lpstr>6. 활성화 함수가 무엇인지,  그 예시</vt:lpstr>
      <vt:lpstr>7. 기계학습의 분류와 회귀,  각각 어떤 활성화 함수 사용?</vt:lpstr>
      <vt:lpstr>8. 경사 하강법</vt:lpstr>
      <vt:lpstr>9. 오차역전파법</vt:lpstr>
      <vt:lpstr>10. 오버피팅 이란?</vt:lpstr>
      <vt:lpstr>11. CNN의 핵심인 두 계층</vt:lpstr>
      <vt:lpstr>11. CNN의 핵심인 두 계층</vt:lpstr>
      <vt:lpstr>PowerPoint 프레젠테이션</vt:lpstr>
      <vt:lpstr>12. 교사, 비교사, 강화학습이란?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기초-파이썬</vt:lpstr>
      <vt:lpstr>기초-IDE</vt:lpstr>
      <vt:lpstr>기초-IDE</vt:lpstr>
      <vt:lpstr>기초-IDE</vt:lpstr>
      <vt:lpstr>기초-pycharm</vt:lpstr>
      <vt:lpstr>기초-pycharm</vt:lpstr>
      <vt:lpstr>기초-IDE</vt:lpstr>
      <vt:lpstr>기초-IDE</vt:lpstr>
      <vt:lpstr>기초-IDE</vt:lpstr>
      <vt:lpstr>기초-PIP</vt:lpstr>
      <vt:lpstr>기초-PIP</vt:lpstr>
      <vt:lpstr>기초-PIP</vt:lpstr>
      <vt:lpstr>기초-PIP</vt:lpstr>
      <vt:lpstr>기초-PIP</vt:lpstr>
      <vt:lpstr>기초-PIP</vt:lpstr>
      <vt:lpstr>기초-PIP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기초-Numpy</vt:lpstr>
      <vt:lpstr>기초-matplotlib</vt:lpstr>
      <vt:lpstr>기초-matplotlib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빠르게 배워보는 딥러닝1</dc:title>
  <dc:creator>Jaehyeong Kim</dc:creator>
  <cp:lastModifiedBy>유 영재</cp:lastModifiedBy>
  <cp:revision>48</cp:revision>
  <dcterms:created xsi:type="dcterms:W3CDTF">2018-02-20T03:10:48Z</dcterms:created>
  <dcterms:modified xsi:type="dcterms:W3CDTF">2018-12-04T08:50:45Z</dcterms:modified>
</cp:coreProperties>
</file>